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1" d="100"/>
          <a:sy n="81" d="100"/>
        </p:scale>
        <p:origin x="1086" y="6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A489E3-2572-4A00-BFDA-D52706A19BF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272CF1-5EF6-4B88-9AB3-5D6FB272516A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4/e%60kologiya-shablon-3.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539552" y="116633"/>
            <a:ext cx="8208912" cy="792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400" b="1">
                <a:latin typeface="Times New Roman"/>
                <a:cs typeface="Times New Roman"/>
              </a:rPr>
              <a:t>Муниципальное бюджетное дошкольное образовательное учреждение детский сад «Ручеек» №3 р. п. Варнавино</a:t>
            </a:r>
            <a:endParaRPr lang="ru-RU" sz="140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 bwMode="auto">
          <a:xfrm>
            <a:off x="223806" y="826656"/>
            <a:ext cx="8424936" cy="12175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endParaRPr lang="ru-RU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defRPr/>
            </a:pP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Экологическое демонстрационно-методическое пособие: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«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Эколята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за сохранение природы России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»</a:t>
            </a:r>
            <a:endParaRPr lang="ru-RU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defRPr/>
            </a:pPr>
            <a:endParaRPr lang="ru-RU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 l="17179" t="9800" r="18557" b="10980"/>
          <a:stretch/>
        </p:blipFill>
        <p:spPr bwMode="auto">
          <a:xfrm>
            <a:off x="6896421" y="3222783"/>
            <a:ext cx="2179449" cy="337456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2699790" y="6309318"/>
            <a:ext cx="2665734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Варнавино </a:t>
            </a:r>
            <a:r>
              <a:rPr lang="ru-RU">
                <a:latin typeface="Times New Roman"/>
                <a:cs typeface="Times New Roman"/>
              </a:rPr>
              <a:t>2023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23806" y="5461096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Автор: </a:t>
            </a:r>
            <a:r>
              <a:rPr lang="ru-RU">
                <a:latin typeface="Times New Roman"/>
                <a:cs typeface="Times New Roman"/>
              </a:rPr>
              <a:t>Аршинова</a:t>
            </a:r>
            <a:r>
              <a:rPr lang="ru-RU">
                <a:latin typeface="Times New Roman"/>
                <a:cs typeface="Times New Roman"/>
              </a:rPr>
              <a:t> Ирина Леонидовна</a:t>
            </a: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39702" y="2044212"/>
            <a:ext cx="5301258" cy="341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оза\Desktop\картинки для презентаций\19580886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29387" cy="6858000"/>
          </a:xfrm>
          <a:prstGeom prst="rect">
            <a:avLst/>
          </a:prstGeom>
          <a:noFill/>
        </p:spPr>
      </p:pic>
      <p:pic>
        <p:nvPicPr>
          <p:cNvPr id="5" name="Picture 4" descr="C:\Users\Роза\Desktop\картинки для презентаций\02 (1).png"/>
          <p:cNvPicPr>
            <a:picLocks noChangeAspect="1" noChangeArrowheads="1"/>
          </p:cNvPicPr>
          <p:nvPr/>
        </p:nvPicPr>
        <p:blipFill>
          <a:blip r:embed="rId3"/>
          <a:srcRect l="19513" t="14250" r="14424" b="13087"/>
          <a:stretch/>
        </p:blipFill>
        <p:spPr bwMode="auto">
          <a:xfrm>
            <a:off x="107504" y="3429000"/>
            <a:ext cx="2758820" cy="335296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 bwMode="auto">
          <a:xfrm>
            <a:off x="1259632" y="404664"/>
            <a:ext cx="7772400" cy="147002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                                           </a:t>
            </a:r>
            <a:b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</a:br>
            <a:br>
              <a:rPr lang="ru-RU" sz="1800" b="1">
                <a:latin typeface="Times New Roman"/>
                <a:cs typeface="Times New Roman"/>
              </a:rPr>
            </a:br>
            <a:endParaRPr lang="ru-RU" sz="18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 bwMode="auto">
          <a:xfrm>
            <a:off x="827584" y="260648"/>
            <a:ext cx="8204448" cy="38884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>
                <a:solidFill>
                  <a:schemeClr val="tx1"/>
                </a:solidFill>
                <a:latin typeface="Times New Roman"/>
                <a:cs typeface="Times New Roman"/>
              </a:rPr>
              <a:t>Пособие разработано для детей среднего и старшего дошкольного возраста.</a:t>
            </a:r>
            <a:endParaRPr/>
          </a:p>
          <a:p>
            <a:pPr>
              <a:defRPr/>
            </a:pPr>
            <a:r>
              <a:rPr lang="ru-RU" sz="1800" b="1">
                <a:solidFill>
                  <a:schemeClr val="tx1"/>
                </a:solidFill>
                <a:latin typeface="Times New Roman"/>
                <a:cs typeface="Times New Roman"/>
              </a:rPr>
              <a:t>Приоритетная ОО «Познавательное развитие»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800" b="1">
                <a:solidFill>
                  <a:schemeClr val="tx1"/>
                </a:solidFill>
                <a:latin typeface="Times New Roman"/>
                <a:cs typeface="Times New Roman"/>
              </a:rPr>
              <a:t> (ознакомление с окружающим миром)</a:t>
            </a:r>
            <a:endParaRPr/>
          </a:p>
          <a:p>
            <a:pPr>
              <a:defRPr/>
            </a:pPr>
            <a:endParaRPr lang="ru-RU" sz="18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52787" y="1438615"/>
            <a:ext cx="3435842" cy="283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69760" y="1438615"/>
            <a:ext cx="3649439" cy="277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63432" y="4163945"/>
            <a:ext cx="5076056" cy="274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оза\Desktop\картинки для презентаций\19580886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613" y="0"/>
            <a:ext cx="9129387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234480" y="188640"/>
            <a:ext cx="7452320" cy="1657041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3100" b="1" i="1">
                <a:solidFill>
                  <a:srgbClr val="FF0000"/>
                </a:solidFill>
                <a:latin typeface="Times New Roman"/>
                <a:cs typeface="Times New Roman"/>
              </a:rPr>
              <a:t>Цель пособия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lang="ru-RU" b="1" i="1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latin typeface="Times New Roman"/>
                <a:cs typeface="Times New Roman"/>
              </a:rPr>
              <a:t>ф</a:t>
            </a:r>
            <a:r>
              <a:rPr lang="ru-RU" sz="2000" b="1">
                <a:latin typeface="Times New Roman"/>
                <a:cs typeface="Times New Roman"/>
              </a:rPr>
              <a:t>ормирование </a:t>
            </a:r>
            <a:r>
              <a:rPr lang="ru-RU" sz="2000" b="1">
                <a:latin typeface="Times New Roman"/>
                <a:cs typeface="Times New Roman"/>
              </a:rPr>
              <a:t>у </a:t>
            </a:r>
            <a:r>
              <a:rPr lang="ru-RU" sz="2000" b="1">
                <a:latin typeface="Times New Roman"/>
                <a:cs typeface="Times New Roman"/>
              </a:rPr>
              <a:t>воспитанников </a:t>
            </a:r>
            <a:r>
              <a:rPr lang="ru-RU" sz="2000" b="1">
                <a:latin typeface="Times New Roman"/>
                <a:cs typeface="Times New Roman"/>
              </a:rPr>
              <a:t>богатого внутреннего мира и </a:t>
            </a:r>
            <a:r>
              <a:rPr lang="ru-RU" sz="2000" b="1">
                <a:latin typeface="Times New Roman"/>
                <a:cs typeface="Times New Roman"/>
              </a:rPr>
              <a:t>нравственного отношения </a:t>
            </a:r>
            <a:r>
              <a:rPr lang="ru-RU" sz="2000" b="1">
                <a:latin typeface="Times New Roman"/>
                <a:cs typeface="Times New Roman"/>
              </a:rPr>
              <a:t>к природе, её животному и растительному миру, развитие внутренней потребности любви к природе </a:t>
            </a:r>
            <a:r>
              <a:rPr lang="ru-RU" sz="2000" b="1">
                <a:latin typeface="Times New Roman"/>
                <a:cs typeface="Times New Roman"/>
              </a:rPr>
              <a:t>и бережного </a:t>
            </a:r>
            <a:r>
              <a:rPr lang="ru-RU" sz="2000" b="1">
                <a:latin typeface="Times New Roman"/>
                <a:cs typeface="Times New Roman"/>
              </a:rPr>
              <a:t>отношения к </a:t>
            </a:r>
            <a:r>
              <a:rPr lang="ru-RU" sz="2000" b="1">
                <a:latin typeface="Times New Roman"/>
                <a:cs typeface="Times New Roman"/>
              </a:rPr>
              <a:t>ней. </a:t>
            </a:r>
            <a:endParaRPr lang="ru-RU" sz="2000" b="1">
              <a:latin typeface="Times New Roman"/>
              <a:cs typeface="Times New Roman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1043608" y="1700809"/>
            <a:ext cx="6637214" cy="44206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800" b="1" i="1">
                <a:solidFill>
                  <a:srgbClr val="FF0000"/>
                </a:solidFill>
                <a:latin typeface="Times New Roman"/>
                <a:cs typeface="Times New Roman"/>
              </a:rPr>
              <a:t>Задачи:</a:t>
            </a:r>
            <a:endParaRPr/>
          </a:p>
          <a:p>
            <a:pPr marL="0" indent="0">
              <a:buNone/>
              <a:defRPr/>
            </a:pPr>
            <a:r>
              <a:rPr lang="ru-RU" sz="1800"/>
              <a:t> </a:t>
            </a:r>
            <a:r>
              <a:rPr lang="ru-RU" sz="1800">
                <a:latin typeface="Times New Roman"/>
                <a:cs typeface="Times New Roman"/>
              </a:rPr>
              <a:t>• </a:t>
            </a:r>
            <a:r>
              <a:rPr lang="ru-RU" sz="1800">
                <a:latin typeface="Times New Roman"/>
                <a:cs typeface="Times New Roman"/>
              </a:rPr>
              <a:t>З</a:t>
            </a:r>
            <a:r>
              <a:rPr lang="ru-RU" sz="1800">
                <a:latin typeface="Times New Roman"/>
                <a:cs typeface="Times New Roman"/>
              </a:rPr>
              <a:t>накомить </a:t>
            </a:r>
            <a:r>
              <a:rPr lang="ru-RU" sz="1800">
                <a:latin typeface="Times New Roman"/>
                <a:cs typeface="Times New Roman"/>
              </a:rPr>
              <a:t>детей с природой, расширять понятия ребёнка о природе;</a:t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>
                <a:latin typeface="Times New Roman"/>
                <a:cs typeface="Times New Roman"/>
              </a:rPr>
              <a:t>• </a:t>
            </a:r>
            <a:r>
              <a:rPr lang="ru-RU" sz="1800">
                <a:latin typeface="Times New Roman"/>
                <a:cs typeface="Times New Roman"/>
              </a:rPr>
              <a:t>Формировать </a:t>
            </a:r>
            <a:r>
              <a:rPr lang="ru-RU" sz="1800">
                <a:latin typeface="Times New Roman"/>
                <a:cs typeface="Times New Roman"/>
              </a:rPr>
              <a:t>представление детей о значении природы в жизни людей, для развития и существования человека;</a:t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>
                <a:latin typeface="Times New Roman"/>
                <a:cs typeface="Times New Roman"/>
              </a:rPr>
              <a:t>• </a:t>
            </a:r>
            <a:r>
              <a:rPr lang="ru-RU" sz="1800">
                <a:latin typeface="Times New Roman"/>
                <a:cs typeface="Times New Roman"/>
              </a:rPr>
              <a:t>Развивать умение видеть красоту и своеобразие окружающей природы;</a:t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>
                <a:latin typeface="Times New Roman"/>
                <a:cs typeface="Times New Roman"/>
              </a:rPr>
              <a:t>• </a:t>
            </a:r>
            <a:r>
              <a:rPr lang="ru-RU" sz="1800">
                <a:latin typeface="Times New Roman"/>
                <a:cs typeface="Times New Roman"/>
              </a:rPr>
              <a:t>Учить </a:t>
            </a:r>
            <a:r>
              <a:rPr lang="ru-RU" sz="1800">
                <a:latin typeface="Times New Roman"/>
                <a:cs typeface="Times New Roman"/>
              </a:rPr>
              <a:t>воспринимать природу как своего друга и заботиться о нём, формировать умение и желание беречь и охранять природу;</a:t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>
                <a:latin typeface="Times New Roman"/>
                <a:cs typeface="Times New Roman"/>
              </a:rPr>
              <a:t>• </a:t>
            </a:r>
            <a:r>
              <a:rPr lang="ru-RU" sz="1800">
                <a:latin typeface="Times New Roman"/>
                <a:cs typeface="Times New Roman"/>
              </a:rPr>
              <a:t>Активизировать </a:t>
            </a:r>
            <a:r>
              <a:rPr lang="ru-RU" sz="1800">
                <a:latin typeface="Times New Roman"/>
                <a:cs typeface="Times New Roman"/>
              </a:rPr>
              <a:t>интеллектуально-познавательную деятельность и творческое самовыражение</a:t>
            </a:r>
            <a:r>
              <a:rPr lang="ru-RU" sz="1800">
                <a:latin typeface="Times New Roman"/>
                <a:cs typeface="Times New Roman"/>
              </a:rPr>
              <a:t>.</a:t>
            </a:r>
            <a:endParaRPr/>
          </a:p>
          <a:p>
            <a:pPr marL="0" indent="0">
              <a:buNone/>
              <a:defRPr/>
            </a:pPr>
            <a:r>
              <a:rPr lang="ru-RU" sz="1800">
                <a:latin typeface="Times New Roman"/>
                <a:cs typeface="Times New Roman"/>
              </a:rPr>
              <a:t>Воспитывать ценностное отношение к  природе.</a:t>
            </a:r>
            <a:endParaRPr lang="ru-RU" sz="1800">
              <a:latin typeface="Times New Roman"/>
              <a:cs typeface="Times New Roman"/>
            </a:endParaRPr>
          </a:p>
        </p:txBody>
      </p:sp>
      <p:pic>
        <p:nvPicPr>
          <p:cNvPr id="16" name="Picture 3" descr="C:\Users\Роза\Desktop\картинки для презентаций\02-2.png"/>
          <p:cNvPicPr>
            <a:picLocks noChangeAspect="1" noChangeArrowheads="1"/>
          </p:cNvPicPr>
          <p:nvPr/>
        </p:nvPicPr>
        <p:blipFill>
          <a:blip r:embed="rId3"/>
          <a:srcRect l="9781" t="6877" r="21716" b="2030"/>
          <a:stretch/>
        </p:blipFill>
        <p:spPr bwMode="auto">
          <a:xfrm>
            <a:off x="6953287" y="3802416"/>
            <a:ext cx="2190713" cy="34238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Jul/12/34d91f8bc00b48ca23625b55a9deb7bc/8.jpg"/>
          <p:cNvPicPr>
            <a:picLocks noChangeAspect="1" noChangeArrowheads="1"/>
          </p:cNvPicPr>
          <p:nvPr/>
        </p:nvPicPr>
        <p:blipFill>
          <a:blip r:embed="rId2"/>
          <a:srcRect l="0" t="12024" r="0" b="0"/>
          <a:stretch/>
        </p:blipFill>
        <p:spPr bwMode="auto">
          <a:xfrm>
            <a:off x="-11458" y="5195"/>
            <a:ext cx="915642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251520" y="188641"/>
            <a:ext cx="8496944" cy="2304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Подружиться с Природой, понять и полюбить её помогут  весёлые сказочные герои «</a:t>
            </a:r>
            <a:r>
              <a:rPr lang="ru-RU" sz="2000" b="1">
                <a:latin typeface="Times New Roman"/>
                <a:cs typeface="Times New Roman"/>
              </a:rPr>
              <a:t>Эколята</a:t>
            </a:r>
            <a:r>
              <a:rPr lang="ru-RU" sz="2000" b="1">
                <a:latin typeface="Times New Roman"/>
                <a:cs typeface="Times New Roman"/>
              </a:rPr>
              <a:t>» – друзья и защитники Природы. Они родились в лесу, знают про него всё или почти всё. У них много друзей, приятелей и просто знакомых. Конечно, как и все дети, они иногда любят пошалить.</a:t>
            </a:r>
            <a:br>
              <a:rPr lang="ru-RU" sz="2000" b="1">
                <a:latin typeface="Times New Roman"/>
                <a:cs typeface="Times New Roman"/>
              </a:rPr>
            </a:br>
            <a:endParaRPr lang="ru-RU" sz="2000" b="1">
              <a:latin typeface="Times New Roman"/>
              <a:cs typeface="Times New Roman"/>
            </a:endParaRPr>
          </a:p>
        </p:txBody>
      </p:sp>
      <p:pic>
        <p:nvPicPr>
          <p:cNvPr id="7" name="Picture 4" descr="C:\Users\Роза\Desktop\картинки для презентаций\02 (1).png"/>
          <p:cNvPicPr>
            <a:picLocks noChangeAspect="1" noChangeArrowheads="1"/>
          </p:cNvPicPr>
          <p:nvPr/>
        </p:nvPicPr>
        <p:blipFill>
          <a:blip r:embed="rId3"/>
          <a:srcRect l="19513" t="14250" r="14424" b="13087"/>
          <a:stretch/>
        </p:blipFill>
        <p:spPr bwMode="auto">
          <a:xfrm>
            <a:off x="18441" y="3922540"/>
            <a:ext cx="2344082" cy="2848905"/>
          </a:xfrm>
          <a:prstGeom prst="rect">
            <a:avLst/>
          </a:prstGeom>
          <a:noFill/>
        </p:spPr>
      </p:pic>
      <p:pic>
        <p:nvPicPr>
          <p:cNvPr id="8" name="Picture 3" descr="C:\Users\Роза\Desktop\картинки для презентаций\02-2.png"/>
          <p:cNvPicPr>
            <a:picLocks noChangeAspect="1" noChangeArrowheads="1"/>
          </p:cNvPicPr>
          <p:nvPr/>
        </p:nvPicPr>
        <p:blipFill>
          <a:blip r:embed="rId4"/>
          <a:srcRect l="9781" t="6877" r="21716" b="2030"/>
          <a:stretch/>
        </p:blipFill>
        <p:spPr bwMode="auto">
          <a:xfrm>
            <a:off x="2020671" y="3990072"/>
            <a:ext cx="2446340" cy="3059588"/>
          </a:xfrm>
          <a:prstGeom prst="rect">
            <a:avLst/>
          </a:prstGeom>
          <a:noFill/>
        </p:spPr>
      </p:pic>
      <p:pic>
        <p:nvPicPr>
          <p:cNvPr id="9" name="Picture 4" descr="C:\Users\Роза\Desktop\картинки для презентаций\02-9.png"/>
          <p:cNvPicPr>
            <a:picLocks noChangeAspect="1" noChangeArrowheads="1"/>
          </p:cNvPicPr>
          <p:nvPr/>
        </p:nvPicPr>
        <p:blipFill>
          <a:blip r:embed="rId5"/>
          <a:srcRect l="10585" t="14076" r="16670" b="13929"/>
          <a:stretch/>
        </p:blipFill>
        <p:spPr bwMode="auto">
          <a:xfrm>
            <a:off x="6910497" y="3750350"/>
            <a:ext cx="2180707" cy="3021095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 l="17179" t="9800" r="18557" b="10980"/>
          <a:stretch/>
        </p:blipFill>
        <p:spPr bwMode="auto">
          <a:xfrm>
            <a:off x="4466213" y="3922540"/>
            <a:ext cx="2179449" cy="311905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за\Desktop\картинки для презентаций\7519bcd8c32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015"/>
            <a:ext cx="9144000" cy="6861015"/>
          </a:xfrm>
          <a:prstGeom prst="rect">
            <a:avLst/>
          </a:prstGeom>
          <a:noFill/>
        </p:spPr>
      </p:pic>
      <p:pic>
        <p:nvPicPr>
          <p:cNvPr id="5" name="Picture 4" descr="C:\Users\Роза\Desktop\картинки для презентаций\02 (1).png"/>
          <p:cNvPicPr>
            <a:picLocks noChangeAspect="1" noChangeArrowheads="1"/>
          </p:cNvPicPr>
          <p:nvPr/>
        </p:nvPicPr>
        <p:blipFill>
          <a:blip r:embed="rId3"/>
          <a:srcRect l="19513" t="14250" r="14424" b="13087"/>
          <a:stretch/>
        </p:blipFill>
        <p:spPr bwMode="auto">
          <a:xfrm>
            <a:off x="78653" y="3396732"/>
            <a:ext cx="2758820" cy="3352961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l="17179" t="9800" r="18557" b="10980"/>
          <a:stretch/>
        </p:blipFill>
        <p:spPr bwMode="auto">
          <a:xfrm>
            <a:off x="6879024" y="3402869"/>
            <a:ext cx="2179449" cy="337456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3" descr="C:\Users\Роза\Desktop\картинки для презентаций\02-2.png"/>
          <p:cNvPicPr>
            <a:picLocks noChangeAspect="1" noChangeArrowheads="1"/>
          </p:cNvPicPr>
          <p:nvPr/>
        </p:nvPicPr>
        <p:blipFill>
          <a:blip r:embed="rId5"/>
          <a:srcRect l="9781" t="6877" r="21716" b="2030"/>
          <a:stretch/>
        </p:blipFill>
        <p:spPr bwMode="auto">
          <a:xfrm>
            <a:off x="2107857" y="1740268"/>
            <a:ext cx="2190713" cy="3423852"/>
          </a:xfrm>
          <a:prstGeom prst="rect">
            <a:avLst/>
          </a:prstGeom>
          <a:noFill/>
        </p:spPr>
      </p:pic>
      <p:pic>
        <p:nvPicPr>
          <p:cNvPr id="12" name="Picture 4" descr="C:\Users\Роза\Desktop\картинки для презентаций\02-9.png"/>
          <p:cNvPicPr>
            <a:picLocks noChangeAspect="1" noChangeArrowheads="1"/>
          </p:cNvPicPr>
          <p:nvPr/>
        </p:nvPicPr>
        <p:blipFill>
          <a:blip r:embed="rId6"/>
          <a:srcRect l="10585" t="14076" r="16670" b="13929"/>
          <a:stretch/>
        </p:blipFill>
        <p:spPr bwMode="auto">
          <a:xfrm>
            <a:off x="4649389" y="1776313"/>
            <a:ext cx="1974116" cy="288031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 bwMode="auto">
          <a:xfrm>
            <a:off x="1638213" y="5660074"/>
            <a:ext cx="1584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Ёлочка</a:t>
            </a:r>
            <a:r>
              <a:rPr lang="ru-RU" sz="3200" b="1" i="1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endParaRPr lang="ru-RU" sz="3200" b="1" i="1">
              <a:solidFill>
                <a:srgbClr val="6600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411286" y="1191538"/>
            <a:ext cx="187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Тихоня</a:t>
            </a:r>
            <a:r>
              <a:rPr lang="ru-RU" sz="3200" b="1" i="1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endParaRPr lang="ru-RU" sz="3200">
              <a:solidFill>
                <a:srgbClr val="6600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405243" y="1306364"/>
            <a:ext cx="1569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Шалун</a:t>
            </a:r>
            <a:r>
              <a:rPr lang="ru-RU" sz="3200" b="1" i="1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endParaRPr lang="ru-RU" sz="3200">
              <a:solidFill>
                <a:srgbClr val="6600CC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3045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>
                <a:latin typeface="Times New Roman"/>
                <a:cs typeface="Times New Roman"/>
              </a:rPr>
              <a:t>Познакомьтесь со сказочными героями </a:t>
            </a:r>
            <a:br>
              <a:rPr lang="ru-RU" sz="2400" b="1">
                <a:latin typeface="Times New Roman"/>
                <a:cs typeface="Times New Roman"/>
              </a:rPr>
            </a:br>
            <a:r>
              <a:rPr lang="ru-RU" sz="2400" b="1">
                <a:latin typeface="Times New Roman"/>
                <a:cs typeface="Times New Roman"/>
              </a:rPr>
              <a:t>«</a:t>
            </a:r>
            <a:r>
              <a:rPr lang="ru-RU" sz="2400" b="1">
                <a:latin typeface="Times New Roman"/>
                <a:cs typeface="Times New Roman"/>
              </a:rPr>
              <a:t>Эколята</a:t>
            </a:r>
            <a:r>
              <a:rPr lang="ru-RU" sz="2400" b="1">
                <a:latin typeface="Times New Roman"/>
                <a:cs typeface="Times New Roman"/>
              </a:rPr>
              <a:t>»- защитники природы</a:t>
            </a: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533247" y="5660074"/>
            <a:ext cx="1720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Умница</a:t>
            </a:r>
            <a:r>
              <a:rPr lang="ru-RU" sz="3200" b="1" i="1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ru-RU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achalo4ka.ru/wp-content/uploads/2014/04/e%60kologiya-shablon-3.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" y="-35067"/>
            <a:ext cx="9143997" cy="685800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 bwMode="auto">
          <a:xfrm>
            <a:off x="199806" y="3567746"/>
            <a:ext cx="3628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endParaRPr lang="ru-RU" sz="1600">
              <a:latin typeface="Times New Roman"/>
              <a:cs typeface="Times New Roman"/>
            </a:endParaRPr>
          </a:p>
        </p:txBody>
      </p:sp>
      <p:sp>
        <p:nvSpPr>
          <p:cNvPr id="9" name="Заголовок 3"/>
          <p:cNvSpPr txBox="1"/>
          <p:nvPr/>
        </p:nvSpPr>
        <p:spPr bwMode="auto">
          <a:xfrm>
            <a:off x="251520" y="1"/>
            <a:ext cx="8496944" cy="4293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>
                <a:latin typeface="Times New Roman"/>
                <a:cs typeface="Times New Roman"/>
              </a:rPr>
              <a:t>Пособие «</a:t>
            </a:r>
            <a:r>
              <a:rPr lang="ru-RU" sz="1800" b="1">
                <a:latin typeface="Times New Roman"/>
                <a:cs typeface="Times New Roman"/>
              </a:rPr>
              <a:t>Эколята</a:t>
            </a:r>
            <a:r>
              <a:rPr lang="ru-RU" sz="1800" b="1">
                <a:latin typeface="Times New Roman"/>
                <a:cs typeface="Times New Roman"/>
              </a:rPr>
              <a:t> - молодые защитники природы» содержит </a:t>
            </a:r>
            <a:br>
              <a:rPr lang="ru-RU" sz="1800" b="1">
                <a:latin typeface="Times New Roman"/>
                <a:cs typeface="Times New Roman"/>
              </a:rPr>
            </a:br>
            <a:r>
              <a:rPr lang="ru-RU" sz="1800" b="1">
                <a:latin typeface="Times New Roman"/>
                <a:cs typeface="Times New Roman"/>
              </a:rPr>
              <a:t>образы всех сказочных героев «</a:t>
            </a:r>
            <a:r>
              <a:rPr lang="ru-RU" sz="1800" b="1">
                <a:latin typeface="Times New Roman"/>
                <a:cs typeface="Times New Roman"/>
              </a:rPr>
              <a:t>Эколят</a:t>
            </a:r>
            <a:r>
              <a:rPr lang="ru-RU" sz="1800" b="1">
                <a:latin typeface="Times New Roman"/>
                <a:cs typeface="Times New Roman"/>
              </a:rPr>
              <a:t>»</a:t>
            </a:r>
            <a:r>
              <a:rPr lang="ru-RU" sz="1800" b="1">
                <a:latin typeface="Times New Roman"/>
                <a:cs typeface="Times New Roman"/>
              </a:rPr>
              <a:t>.</a:t>
            </a:r>
            <a:endParaRPr lang="ru-RU" sz="1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800">
                <a:latin typeface="Times New Roman"/>
                <a:cs typeface="Times New Roman"/>
              </a:rPr>
              <a:t>Пособие предназначено для использования педагогами на занятиях, беседах в утренний и вечерний отрезок времени и т.п.</a:t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>
                <a:latin typeface="Times New Roman"/>
                <a:cs typeface="Times New Roman"/>
              </a:rPr>
              <a:t>Так, например, </a:t>
            </a:r>
            <a:r>
              <a:rPr lang="ru-RU" sz="1800" b="1">
                <a:latin typeface="Times New Roman"/>
                <a:cs typeface="Times New Roman"/>
              </a:rPr>
              <a:t>Тихоня</a:t>
            </a:r>
            <a:r>
              <a:rPr lang="ru-RU" sz="1800">
                <a:latin typeface="Times New Roman"/>
                <a:cs typeface="Times New Roman"/>
              </a:rPr>
              <a:t> рассказывает детям, от чего планета грустит и радуется. </a:t>
            </a:r>
            <a:r>
              <a:rPr lang="ru-RU" sz="1800">
                <a:latin typeface="Times New Roman"/>
                <a:cs typeface="Times New Roman"/>
              </a:rPr>
              <a:t>П</a:t>
            </a:r>
            <a:r>
              <a:rPr lang="ru-RU" sz="1800">
                <a:latin typeface="Times New Roman"/>
                <a:cs typeface="Times New Roman"/>
              </a:rPr>
              <a:t>одобраны стихи и рассказы на экологическую тему, пословицы и поговорки.</a:t>
            </a:r>
            <a:endParaRPr/>
          </a:p>
          <a:p>
            <a:pPr>
              <a:defRPr/>
            </a:pPr>
            <a:br>
              <a:rPr lang="ru-RU" sz="1800">
                <a:latin typeface="Times New Roman"/>
                <a:cs typeface="Times New Roman"/>
              </a:rPr>
            </a:br>
            <a:r>
              <a:rPr lang="ru-RU" sz="1800" b="1">
                <a:latin typeface="Times New Roman"/>
                <a:cs typeface="Times New Roman"/>
              </a:rPr>
              <a:t>Умница</a:t>
            </a:r>
            <a:r>
              <a:rPr lang="ru-RU" sz="1800">
                <a:latin typeface="Times New Roman"/>
                <a:cs typeface="Times New Roman"/>
              </a:rPr>
              <a:t> рассказывает о том, кому нужен лес, как лесник заботится о лесе и зачем люди ходят в лес, а также предлагает детям провести ряд экспериментов по сохранению природы.</a:t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 b="1">
                <a:latin typeface="Times New Roman"/>
                <a:cs typeface="Times New Roman"/>
              </a:rPr>
              <a:t>Шалун</a:t>
            </a:r>
            <a:r>
              <a:rPr lang="ru-RU" sz="1800">
                <a:latin typeface="Times New Roman"/>
                <a:cs typeface="Times New Roman"/>
              </a:rPr>
              <a:t> приглашает детей поиграть. Здесь собраны игры на развитие внимания, ориентировки в пространстве, развитию речи, моторику рук, а также художественно-эстетическому развитию.</a:t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800" b="1">
                <a:latin typeface="Times New Roman"/>
                <a:cs typeface="Times New Roman"/>
              </a:rPr>
              <a:t>Елочка</a:t>
            </a:r>
            <a:r>
              <a:rPr lang="ru-RU" sz="1800">
                <a:latin typeface="Times New Roman"/>
                <a:cs typeface="Times New Roman"/>
              </a:rPr>
              <a:t> знакомит детей с правилами поведения в лесу и предлагает поиграть в игру «О чем говорят знаки?»</a:t>
            </a:r>
            <a:endParaRPr/>
          </a:p>
          <a:p>
            <a:pPr>
              <a:defRPr/>
            </a:pPr>
            <a:br>
              <a:rPr lang="ru-RU" sz="1800">
                <a:latin typeface="Times New Roman"/>
                <a:cs typeface="Times New Roman"/>
              </a:rPr>
            </a:br>
            <a:r>
              <a:rPr lang="ru-RU" sz="1800" b="1">
                <a:latin typeface="Times New Roman"/>
                <a:cs typeface="Times New Roman"/>
              </a:rPr>
              <a:t>Пособие  является отличным дидактическим материалом в уголке</a:t>
            </a:r>
            <a:br>
              <a:rPr lang="ru-RU" sz="1800" b="1">
                <a:latin typeface="Times New Roman"/>
                <a:cs typeface="Times New Roman"/>
              </a:rPr>
            </a:br>
            <a:r>
              <a:rPr lang="ru-RU" sz="1800" b="1">
                <a:latin typeface="Times New Roman"/>
                <a:cs typeface="Times New Roman"/>
              </a:rPr>
              <a:t> по экологическому развитию детей дошкольного возраста.</a:t>
            </a:r>
            <a:br>
              <a:rPr lang="ru-RU" sz="1800" b="1">
                <a:latin typeface="Times New Roman"/>
                <a:cs typeface="Times New Roman"/>
              </a:rPr>
            </a:br>
            <a:br>
              <a:rPr lang="ru-RU" sz="1800" b="1">
                <a:latin typeface="Times New Roman"/>
                <a:cs typeface="Times New Roman"/>
              </a:rPr>
            </a:br>
            <a:endParaRPr lang="ru-RU" sz="1800" b="1">
              <a:latin typeface="Times New Roman"/>
              <a:cs typeface="Times New Roman"/>
            </a:endParaRPr>
          </a:p>
        </p:txBody>
      </p:sp>
      <p:pic>
        <p:nvPicPr>
          <p:cNvPr id="10" name="Picture 4" descr="C:\Users\Роза\Desktop\картинки для презентаций\02 (1).png"/>
          <p:cNvPicPr>
            <a:picLocks noChangeAspect="1" noChangeArrowheads="1"/>
          </p:cNvPicPr>
          <p:nvPr/>
        </p:nvPicPr>
        <p:blipFill>
          <a:blip r:embed="rId3"/>
          <a:srcRect l="19513" t="14250" r="14424" b="13087"/>
          <a:stretch/>
        </p:blipFill>
        <p:spPr bwMode="auto">
          <a:xfrm>
            <a:off x="26653" y="4653136"/>
            <a:ext cx="1953059" cy="20904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achalo4ka.ru/wp-content/uploads/2014/04/e%60kologiya-shablon-3.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 bwMode="auto">
          <a:xfrm>
            <a:off x="827584" y="121019"/>
            <a:ext cx="7240301" cy="150800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i="1">
                <a:solidFill>
                  <a:srgbClr val="0000CC"/>
                </a:solidFill>
                <a:latin typeface="Times New Roman"/>
                <a:cs typeface="Times New Roman"/>
              </a:rPr>
              <a:t>В пособии используются бережливые технологии:</a:t>
            </a:r>
            <a:endParaRPr lang="ru-RU" sz="2400" b="1" i="1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1" i="1">
                <a:solidFill>
                  <a:srgbClr val="0000CC"/>
                </a:solidFill>
                <a:latin typeface="Times New Roman"/>
                <a:cs typeface="Times New Roman"/>
              </a:rPr>
              <a:t>    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1748519"/>
            <a:ext cx="3828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ru-RU" sz="1600" b="1">
                <a:latin typeface="Times New Roman"/>
                <a:cs typeface="Times New Roman"/>
              </a:rPr>
              <a:t>Домик Елочки обозначен  зеленым кружочком. Вся интересная информация, собранная Елочкой, находится в зеленых папочках. </a:t>
            </a:r>
            <a:endParaRPr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0" y="4180149"/>
            <a:ext cx="4211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ru-RU" sz="1600" b="1">
                <a:latin typeface="Times New Roman"/>
                <a:cs typeface="Times New Roman"/>
              </a:rPr>
              <a:t>Домик Шалуна </a:t>
            </a:r>
            <a:r>
              <a:rPr lang="ru-RU" sz="1600" b="1">
                <a:latin typeface="Times New Roman"/>
                <a:cs typeface="Times New Roman"/>
              </a:rPr>
              <a:t>обозначен </a:t>
            </a:r>
            <a:r>
              <a:rPr lang="ru-RU" sz="1600" b="1">
                <a:latin typeface="Times New Roman"/>
                <a:cs typeface="Times New Roman"/>
              </a:rPr>
              <a:t>красным кружочком. Все интересные игры на экологическую тему, собранные Шалуном, находятся в красных папочках </a:t>
            </a:r>
            <a:r>
              <a:rPr lang="ru-RU" sz="1600">
                <a:latin typeface="Times New Roman"/>
                <a:cs typeface="Times New Roman"/>
              </a:rPr>
              <a:t>  </a:t>
            </a:r>
            <a:endParaRPr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99806" y="3567746"/>
            <a:ext cx="3628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endParaRPr lang="ru-RU" sz="1600">
              <a:latin typeface="Times New Roman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436096" y="4146073"/>
            <a:ext cx="3828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ru-RU" sz="1600" b="1">
                <a:latin typeface="Times New Roman"/>
                <a:cs typeface="Times New Roman"/>
              </a:rPr>
              <a:t>Домик Тихони обозначен   серым кружочком. Вся интересная информация, собранная Тихоней, находится в серых папочках. 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012432" y="1803732"/>
            <a:ext cx="3828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ru-RU" sz="1600" b="1">
                <a:latin typeface="Times New Roman"/>
                <a:cs typeface="Times New Roman"/>
              </a:rPr>
              <a:t>Домик Умницы обозначен   желтым кружочком. Вся интересная информация, собранная Умницей, находится в желтых папочках. 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91879" y="4711181"/>
            <a:ext cx="1031885" cy="214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44009" y="4684682"/>
            <a:ext cx="1027862" cy="217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64640" y="2116547"/>
            <a:ext cx="813149" cy="2029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635896" y="2116547"/>
            <a:ext cx="784217" cy="2063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Jul/12/34d91f8bc00b48ca23625b55a9deb7bc/8.jpg"/>
          <p:cNvPicPr>
            <a:picLocks noChangeAspect="1" noChangeArrowheads="1"/>
          </p:cNvPicPr>
          <p:nvPr/>
        </p:nvPicPr>
        <p:blipFill>
          <a:blip r:embed="rId2"/>
          <a:srcRect l="0" t="12024" r="0" b="0"/>
          <a:stretch/>
        </p:blipFill>
        <p:spPr bwMode="auto">
          <a:xfrm>
            <a:off x="-11458" y="5195"/>
            <a:ext cx="915642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251520" y="188641"/>
            <a:ext cx="8496944" cy="2304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Решение данных задач поможет воспитанникам стать  добрыми, образованными и порядочными людьми, которые сумеют в последствии осмыслить свое место и роль в этом мире, осознать ответственность за </a:t>
            </a:r>
            <a: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него вместе с лесными сказочными героями-</a:t>
            </a:r>
            <a: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эколятами</a:t>
            </a:r>
            <a: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  <a:br>
              <a:rPr lang="ru-RU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br>
              <a:rPr lang="ru-RU" sz="2000" b="1">
                <a:latin typeface="Times New Roman"/>
                <a:cs typeface="Times New Roman"/>
              </a:rPr>
            </a:br>
            <a:endParaRPr lang="ru-RU" sz="2000" b="1">
              <a:latin typeface="Times New Roman"/>
              <a:cs typeface="Times New Roman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2195736" y="1700808"/>
            <a:ext cx="4536504" cy="1080120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ru-RU" sz="1900" b="1">
              <a:solidFill>
                <a:srgbClr val="6600CC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pic>
        <p:nvPicPr>
          <p:cNvPr id="7" name="Picture 4" descr="C:\Users\Роза\Desktop\картинки для презентаций\02 (1).png"/>
          <p:cNvPicPr>
            <a:picLocks noChangeAspect="1" noChangeArrowheads="1"/>
          </p:cNvPicPr>
          <p:nvPr/>
        </p:nvPicPr>
        <p:blipFill>
          <a:blip r:embed="rId3"/>
          <a:srcRect l="19513" t="14250" r="14424" b="13087"/>
          <a:stretch/>
        </p:blipFill>
        <p:spPr bwMode="auto">
          <a:xfrm>
            <a:off x="18441" y="3922540"/>
            <a:ext cx="2344082" cy="2848905"/>
          </a:xfrm>
          <a:prstGeom prst="rect">
            <a:avLst/>
          </a:prstGeom>
          <a:noFill/>
        </p:spPr>
      </p:pic>
      <p:pic>
        <p:nvPicPr>
          <p:cNvPr id="8" name="Picture 3" descr="C:\Users\Роза\Desktop\картинки для презентаций\02-2.png"/>
          <p:cNvPicPr>
            <a:picLocks noChangeAspect="1" noChangeArrowheads="1"/>
          </p:cNvPicPr>
          <p:nvPr/>
        </p:nvPicPr>
        <p:blipFill>
          <a:blip r:embed="rId4"/>
          <a:srcRect l="9781" t="6877" r="21716" b="2030"/>
          <a:stretch/>
        </p:blipFill>
        <p:spPr bwMode="auto">
          <a:xfrm>
            <a:off x="2020671" y="3990072"/>
            <a:ext cx="2446340" cy="3059588"/>
          </a:xfrm>
          <a:prstGeom prst="rect">
            <a:avLst/>
          </a:prstGeom>
          <a:noFill/>
        </p:spPr>
      </p:pic>
      <p:pic>
        <p:nvPicPr>
          <p:cNvPr id="9" name="Picture 4" descr="C:\Users\Роза\Desktop\картинки для презентаций\02-9.png"/>
          <p:cNvPicPr>
            <a:picLocks noChangeAspect="1" noChangeArrowheads="1"/>
          </p:cNvPicPr>
          <p:nvPr/>
        </p:nvPicPr>
        <p:blipFill>
          <a:blip r:embed="rId5"/>
          <a:srcRect l="10585" t="14076" r="16670" b="13929"/>
          <a:stretch/>
        </p:blipFill>
        <p:spPr bwMode="auto">
          <a:xfrm>
            <a:off x="6910497" y="3750350"/>
            <a:ext cx="2180707" cy="3021095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 l="17179" t="9800" r="18557" b="10980"/>
          <a:stretch/>
        </p:blipFill>
        <p:spPr bwMode="auto">
          <a:xfrm>
            <a:off x="4466213" y="3922540"/>
            <a:ext cx="2179449" cy="311905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Роза\Desktop\картинки для презентаций\2423.jpg"/>
          <p:cNvPicPr>
            <a:picLocks noChangeAspect="1" noChangeArrowheads="1"/>
          </p:cNvPicPr>
          <p:nvPr/>
        </p:nvPicPr>
        <p:blipFill>
          <a:blip r:embed="rId2"/>
          <a:srcRect l="0" t="0" r="840" b="0"/>
          <a:stretch/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6000" b="1">
                <a:solidFill>
                  <a:srgbClr val="0000CC"/>
                </a:solidFill>
                <a:latin typeface="Times New Roman"/>
                <a:cs typeface="Times New Roman"/>
              </a:rPr>
              <a:t>Спасибо за внимание!</a:t>
            </a:r>
            <a:endParaRPr lang="ru-RU" sz="6000" b="1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 l="17179" t="9800" r="18557" b="10980"/>
          <a:stretch/>
        </p:blipFill>
        <p:spPr bwMode="auto">
          <a:xfrm>
            <a:off x="6197121" y="3230650"/>
            <a:ext cx="2394248" cy="37071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C:\Users\Роза\Desktop\картинки для презентаций\02 (1).png"/>
          <p:cNvPicPr>
            <a:picLocks noChangeAspect="1" noChangeArrowheads="1"/>
          </p:cNvPicPr>
          <p:nvPr/>
        </p:nvPicPr>
        <p:blipFill>
          <a:blip r:embed="rId4"/>
          <a:srcRect l="19513" t="14250" r="14424" b="13087"/>
          <a:stretch/>
        </p:blipFill>
        <p:spPr bwMode="auto">
          <a:xfrm>
            <a:off x="251520" y="3501008"/>
            <a:ext cx="2799754" cy="3402712"/>
          </a:xfrm>
          <a:prstGeom prst="rect">
            <a:avLst/>
          </a:prstGeom>
          <a:noFill/>
        </p:spPr>
      </p:pic>
      <p:pic>
        <p:nvPicPr>
          <p:cNvPr id="6" name="Picture 4" descr="C:\Users\Роза\Desktop\картинки для презентаций\02-9.png"/>
          <p:cNvPicPr>
            <a:picLocks noChangeAspect="1" noChangeArrowheads="1"/>
          </p:cNvPicPr>
          <p:nvPr/>
        </p:nvPicPr>
        <p:blipFill>
          <a:blip r:embed="rId5"/>
          <a:srcRect l="10585" t="14076" r="16670" b="13929"/>
          <a:stretch/>
        </p:blipFill>
        <p:spPr bwMode="auto">
          <a:xfrm>
            <a:off x="4427984" y="1634998"/>
            <a:ext cx="2187261" cy="3191304"/>
          </a:xfrm>
          <a:prstGeom prst="rect">
            <a:avLst/>
          </a:prstGeom>
          <a:noFill/>
        </p:spPr>
      </p:pic>
      <p:pic>
        <p:nvPicPr>
          <p:cNvPr id="7" name="Picture 3" descr="C:\Users\Роза\Desktop\картинки для презентаций\02-2.png"/>
          <p:cNvPicPr>
            <a:picLocks noChangeAspect="1" noChangeArrowheads="1"/>
          </p:cNvPicPr>
          <p:nvPr/>
        </p:nvPicPr>
        <p:blipFill>
          <a:blip r:embed="rId6"/>
          <a:srcRect l="9781" t="6877" r="21716" b="2030"/>
          <a:stretch/>
        </p:blipFill>
        <p:spPr bwMode="auto">
          <a:xfrm>
            <a:off x="2123728" y="1916832"/>
            <a:ext cx="2381769" cy="37224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Р7-Офис/7.3.0.0</Application>
  <DocSecurity>0</DocSecurity>
  <PresentationFormat>Экран (4:3)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>SPecialiST RePack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 гостях у Эколят»</dc:title>
  <dc:subject/>
  <dc:creator>Роза</dc:creator>
  <cp:keywords/>
  <dc:description/>
  <dc:identifier/>
  <dc:language/>
  <cp:lastModifiedBy/>
  <cp:revision>133</cp:revision>
  <dcterms:created xsi:type="dcterms:W3CDTF">2016-04-09T11:45:43Z</dcterms:created>
  <dcterms:modified xsi:type="dcterms:W3CDTF">2026-03-12T12:10:48Z</dcterms:modified>
  <cp:category/>
  <cp:contentStatus/>
  <cp:version/>
</cp:coreProperties>
</file>